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1.png" ContentType="image/png"/>
  <Override PartName="/ppt/media/image9.png" ContentType="image/png"/>
  <Override PartName="/ppt/media/image8.tif" ContentType="image/tiff"/>
  <Override PartName="/ppt/media/image6.jpeg" ContentType="image/jpeg"/>
  <Override PartName="/ppt/media/image10.png" ContentType="image/png"/>
  <Override PartName="/ppt/media/image12.png" ContentType="image/png"/>
  <Override PartName="/ppt/media/image19.tif" ContentType="image/tiff"/>
  <Override PartName="/ppt/media/image5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1.jpeg" ContentType="image/jpe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move the slide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CBB8249-11A9-4AC1-A48E-47BA6363B70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 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id-ID" sz="1800" spc="-1" strike="noStrike">
                <a:solidFill>
                  <a:srgbClr val="000000"/>
                </a:solidFill>
                <a:latin typeface="Arial Narrow"/>
                <a:ea typeface="MS PGothic"/>
              </a:defRPr>
            </a:lvl1pPr>
          </a:lstStyle>
          <a:p>
            <a:pPr>
              <a:lnSpc>
                <a:spcPct val="100000"/>
              </a:lnSpc>
              <a:buNone/>
            </a:pPr>
            <a:fld id="{A7D36A1A-543D-40CE-8245-9C73CAE579FE}" type="slidenum">
              <a:rPr b="0" lang="id-ID" sz="1800" spc="-1" strike="noStrike">
                <a:solidFill>
                  <a:srgbClr val="000000"/>
                </a:solidFill>
                <a:latin typeface="Arial Narrow"/>
                <a:ea typeface="MS PGothic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B0DBF0-9759-4CAE-9F15-15124A98457B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8B03EA-9706-4982-BC8C-BFE2E4A8EEB5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AEF157-C34A-49BD-BA23-A01C988BF5EB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311077-7264-4B2B-9B77-BA15D152E436}" type="slidenum">
              <a:rPr b="0" lang="id-ID" sz="1200" spc="-1" strike="noStrike">
                <a:solidFill>
                  <a:srgbClr val="000000"/>
                </a:solidFill>
                <a:latin typeface="Times New Roman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57B70E-D653-4442-ACFD-9C21BEBFAC6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5CB5B40-A894-4A02-8355-2DF05DF898C6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936A2F-8FF5-448D-9C63-0272F28D7D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196F42-EA7B-4A15-859E-456224BFDC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CEB640-38F4-4CB9-A532-3ADF9CAD8D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D4016C-8736-48A3-BF8B-A5B416C687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51A559-B5CC-4936-8DE1-33B18F9C22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57A6E9-D05C-41DD-B993-04D696D169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5CD045-5742-4E9A-9E1C-34112B7298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7EB38E-EC8C-47B8-8BFF-DB44362574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80A2E0-314D-4677-949F-78C7EEC5C7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5C7B92-F0DB-4CE2-908D-FA2B1EE71C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EB47AA-FB14-4148-B2AB-E697470E72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4EA333-462C-429C-8685-920F9EE0B4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AFB7DC-F199-4222-B988-56A3E3DA78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2CD1A1-0504-4E0E-B2E3-CAC2AC609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3B6457-0ACC-49F6-9059-82AD54EA7C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8282A8-9BC5-4B32-99C5-14CDD526D6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113CBF-3EFC-4563-890E-15896FCE33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8F11AC-2341-4095-95CC-347D03D715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BA1C48-7118-4C6B-9D5C-F8ED248201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E69E24-9ACB-4E6F-A80C-DD650E5B1A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DAD096-EB7A-48EA-8C30-56AF727E0B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A032AF-A2C7-42E7-9952-B436868F9D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323782-1E84-41F1-BC7E-4B38A93353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69F7E9-EFA7-45B0-8DD6-434DCD5333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422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2570040" y="266616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18547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3242520" y="45720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46656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18547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3242520" y="2666160"/>
            <a:ext cx="132156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6656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570040" y="457200"/>
            <a:ext cx="200304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6560" y="2666160"/>
            <a:ext cx="4105080" cy="20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li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k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o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e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d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it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h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e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ti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tl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e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e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x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 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f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o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r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m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a</a:t>
            </a:r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987840" y="152640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</a:t>
            </a: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987840" y="323928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000040" y="323928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5000040" y="152640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C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l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i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c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k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 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o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 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e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d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i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 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M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a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s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e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r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 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i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l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e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 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s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t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y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l</a:t>
            </a: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e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ffffff"/>
                </a:solidFill>
                <a:latin typeface="Open Sans Light"/>
              </a:rPr>
              <a:t>Click to edit Master text styles</a:t>
            </a: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Open Sans Light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 Light"/>
              </a:rPr>
              <a:t>Third level</a:t>
            </a:r>
            <a:endParaRPr b="0" lang="en-US" sz="1500" spc="-1" strike="noStrike">
              <a:solidFill>
                <a:srgbClr val="ffffff"/>
              </a:solidFill>
              <a:latin typeface="Open Sans Light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ffffff"/>
                </a:solidFill>
                <a:latin typeface="Open Sans Light"/>
              </a:rPr>
              <a:t>Fourth level</a:t>
            </a:r>
            <a:endParaRPr b="0" lang="en-US" sz="1350" spc="-1" strike="noStrike">
              <a:solidFill>
                <a:srgbClr val="ffffff"/>
              </a:solidFill>
              <a:latin typeface="Open Sans Light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ffffff"/>
                </a:solidFill>
                <a:latin typeface="Open Sans Light"/>
              </a:rPr>
              <a:t>Fifth level</a:t>
            </a:r>
            <a:endParaRPr b="0" lang="en-US" sz="135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D7C298-7356-441B-AFC1-4AFEEE67950A}" type="slidenum">
              <a:rPr b="0" lang="en-US" sz="900" spc="-1" strike="noStrike">
                <a:solidFill>
                  <a:srgbClr val="ffffff"/>
                </a:solidFill>
                <a:latin typeface="Open Sans Light"/>
                <a:ea typeface="MS P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1c2229"/>
                </a:solidFill>
                <a:latin typeface="Open Sans Light"/>
              </a:rPr>
              <a:t>Click to edit Master title style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38120" cy="3394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1c2229"/>
                </a:solidFill>
                <a:latin typeface="Open Sans Light"/>
              </a:rPr>
              <a:t>Click to edit Master text styles</a:t>
            </a: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c2229"/>
                </a:solidFill>
                <a:latin typeface="Open Sans Light"/>
              </a:rPr>
              <a:t>Second level</a:t>
            </a:r>
            <a:endParaRPr b="0" lang="en-US" sz="1800" spc="-1" strike="noStrike">
              <a:solidFill>
                <a:srgbClr val="1c2229"/>
              </a:solidFill>
              <a:latin typeface="Open Sans Light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1c2229"/>
                </a:solidFill>
                <a:latin typeface="Open Sans Light"/>
              </a:rPr>
              <a:t>Third level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Fourth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Fifth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48320" y="1200240"/>
            <a:ext cx="4038120" cy="3394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1c2229"/>
                </a:solidFill>
                <a:latin typeface="Open Sans Light"/>
              </a:rPr>
              <a:t>Click to edit Master text styles</a:t>
            </a: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c2229"/>
                </a:solidFill>
                <a:latin typeface="Open Sans Light"/>
              </a:rPr>
              <a:t>Second level</a:t>
            </a:r>
            <a:endParaRPr b="0" lang="en-US" sz="1800" spc="-1" strike="noStrike">
              <a:solidFill>
                <a:srgbClr val="1c2229"/>
              </a:solidFill>
              <a:latin typeface="Open Sans Light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1c2229"/>
                </a:solidFill>
                <a:latin typeface="Open Sans Light"/>
              </a:rPr>
              <a:t>Third level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Fourth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Fifth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6F4F3B-945C-4444-AE7C-DAB33CDEC641}" type="slidenum">
              <a:rPr b="0" lang="en-US" sz="900" spc="-1" strike="noStrike">
                <a:solidFill>
                  <a:srgbClr val="8c8d8e"/>
                </a:solidFill>
                <a:latin typeface="Open Sans Light"/>
                <a:ea typeface="MS P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600120" y="60012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0" y="257184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0" y="11520"/>
            <a:ext cx="9143640" cy="51314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0" y="1080000"/>
            <a:ext cx="7322760" cy="298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t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t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3"/>
          <p:cNvSpPr/>
          <p:nvPr/>
        </p:nvSpPr>
        <p:spPr>
          <a:xfrm>
            <a:off x="4665600" y="1140480"/>
            <a:ext cx="41050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Non-rival</a:t>
            </a: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: one person enjoying the good does not keep others from enjoying it</a:t>
            </a: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Non-excludable</a:t>
            </a: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: once a resource is provided, even those who fail to pay for it cannot be excluded from enjoying its benefits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TextBox 4"/>
          <p:cNvSpPr/>
          <p:nvPr/>
        </p:nvSpPr>
        <p:spPr>
          <a:xfrm>
            <a:off x="5029560" y="457200"/>
            <a:ext cx="337680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1c2229"/>
                </a:solidFill>
                <a:latin typeface="Raleway"/>
                <a:ea typeface="MS PGothic"/>
              </a:rPr>
              <a:t>Definitions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86" name="Picture 2" descr="How Cities Are Trying to Avert Gridlock After Coronavirus ..."/>
          <p:cNvPicPr/>
          <p:nvPr/>
        </p:nvPicPr>
        <p:blipFill>
          <a:blip r:embed="rId1"/>
          <a:srcRect l="0" t="0" r="42268" b="0"/>
          <a:stretch/>
        </p:blipFill>
        <p:spPr>
          <a:xfrm>
            <a:off x="329400" y="457200"/>
            <a:ext cx="4335840" cy="42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/>
          <p:nvPr/>
        </p:nvSpPr>
        <p:spPr>
          <a:xfrm>
            <a:off x="239760" y="399960"/>
            <a:ext cx="47228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1c2229"/>
                </a:solidFill>
                <a:latin typeface="Raleway"/>
                <a:ea typeface="Open Sans"/>
              </a:rPr>
              <a:t>Social Norms do matter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9" name="Picture Placeholder 6" descr=""/>
          <p:cNvPicPr/>
          <p:nvPr/>
        </p:nvPicPr>
        <p:blipFill>
          <a:blip r:embed="rId1"/>
          <a:srcRect l="0" t="12016" r="0" b="12016"/>
          <a:stretch/>
        </p:blipFill>
        <p:spPr>
          <a:xfrm>
            <a:off x="0" y="1080000"/>
            <a:ext cx="7322760" cy="2983320"/>
          </a:xfrm>
          <a:prstGeom prst="rect">
            <a:avLst/>
          </a:prstGeom>
          <a:ln w="0">
            <a:noFill/>
          </a:ln>
        </p:spPr>
      </p:pic>
      <p:sp>
        <p:nvSpPr>
          <p:cNvPr id="340" name="Title 1"/>
          <p:cNvSpPr/>
          <p:nvPr/>
        </p:nvSpPr>
        <p:spPr>
          <a:xfrm>
            <a:off x="4265640" y="4145760"/>
            <a:ext cx="472284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1c2229"/>
                </a:solidFill>
                <a:latin typeface="Raleway"/>
                <a:ea typeface="Open Sans"/>
              </a:rPr>
              <a:t>“</a:t>
            </a:r>
            <a:r>
              <a:rPr b="1" lang="en-US" sz="2400" spc="-1" strike="noStrike">
                <a:solidFill>
                  <a:srgbClr val="1c2229"/>
                </a:solidFill>
                <a:latin typeface="Raleway"/>
                <a:ea typeface="Open Sans"/>
              </a:rPr>
              <a:t>Unwritten laws in society”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icture Placeholder 18"/>
          <p:cNvSpPr/>
          <p:nvPr/>
        </p:nvSpPr>
        <p:spPr>
          <a:xfrm>
            <a:off x="0" y="11520"/>
            <a:ext cx="9143640" cy="5131440"/>
          </a:xfrm>
          <a:custGeom>
            <a:avLst/>
            <a:gdLst/>
            <a:ahLst/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Freeform 6"/>
          <p:cNvSpPr/>
          <p:nvPr/>
        </p:nvSpPr>
        <p:spPr>
          <a:xfrm rot="10800000">
            <a:off x="8640" y="0"/>
            <a:ext cx="9135360" cy="1667160"/>
          </a:xfrm>
          <a:custGeom>
            <a:avLst/>
            <a:gdLst/>
            <a:ahLst/>
            <a:rect l="l" t="t" r="r" b="b"/>
            <a:pathLst>
              <a:path w="2062" h="748">
                <a:moveTo>
                  <a:pt x="2062" y="90"/>
                </a:moveTo>
                <a:cubicBezTo>
                  <a:pt x="2062" y="748"/>
                  <a:pt x="2062" y="748"/>
                  <a:pt x="2062" y="748"/>
                </a:cubicBezTo>
                <a:cubicBezTo>
                  <a:pt x="0" y="748"/>
                  <a:pt x="0" y="748"/>
                  <a:pt x="0" y="748"/>
                </a:cubicBezTo>
                <a:cubicBezTo>
                  <a:pt x="0" y="0"/>
                  <a:pt x="0" y="0"/>
                  <a:pt x="0" y="0"/>
                </a:cubicBezTo>
                <a:cubicBezTo>
                  <a:pt x="468" y="2"/>
                  <a:pt x="915" y="405"/>
                  <a:pt x="1369" y="405"/>
                </a:cubicBezTo>
                <a:cubicBezTo>
                  <a:pt x="1727" y="405"/>
                  <a:pt x="1873" y="227"/>
                  <a:pt x="2062" y="9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TextBox 13"/>
          <p:cNvSpPr/>
          <p:nvPr/>
        </p:nvSpPr>
        <p:spPr>
          <a:xfrm>
            <a:off x="5157360" y="349920"/>
            <a:ext cx="378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Tiered-Pricing for Water Usage, Santa Fe, NM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2" presetSubtype="1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icture Placeholder 7"/>
          <p:cNvSpPr/>
          <p:nvPr/>
        </p:nvSpPr>
        <p:spPr>
          <a:xfrm>
            <a:off x="613800" y="457200"/>
            <a:ext cx="380844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8" descr=""/>
          <p:cNvPicPr/>
          <p:nvPr/>
        </p:nvPicPr>
        <p:blipFill>
          <a:blip r:embed="rId2"/>
          <a:stretch/>
        </p:blipFill>
        <p:spPr>
          <a:xfrm>
            <a:off x="5613480" y="711720"/>
            <a:ext cx="2530440" cy="860040"/>
          </a:xfrm>
          <a:prstGeom prst="rect">
            <a:avLst/>
          </a:prstGeom>
          <a:ln w="0">
            <a:noFill/>
          </a:ln>
        </p:spPr>
      </p:pic>
      <p:grpSp>
        <p:nvGrpSpPr>
          <p:cNvPr id="346" name="Group 12"/>
          <p:cNvGrpSpPr/>
          <p:nvPr/>
        </p:nvGrpSpPr>
        <p:grpSpPr>
          <a:xfrm>
            <a:off x="5411520" y="2209320"/>
            <a:ext cx="2849040" cy="774360"/>
            <a:chOff x="5411520" y="2209320"/>
            <a:chExt cx="2849040" cy="774360"/>
          </a:xfrm>
        </p:grpSpPr>
        <p:sp>
          <p:nvSpPr>
            <p:cNvPr id="347" name="TextBox 9"/>
            <p:cNvSpPr/>
            <p:nvPr/>
          </p:nvSpPr>
          <p:spPr>
            <a:xfrm>
              <a:off x="5411520" y="226980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48" name="TextBox 10"/>
            <p:cNvSpPr/>
            <p:nvPr/>
          </p:nvSpPr>
          <p:spPr>
            <a:xfrm>
              <a:off x="5551920" y="2209320"/>
              <a:ext cx="2708640" cy="77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333333"/>
                  </a:solidFill>
                  <a:latin typeface="Asap"/>
                  <a:ea typeface="MS PGothic"/>
                </a:rPr>
                <a:t>Launch the Kahoot! app or go to Kahoot.it to play the challenge.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349" name="Group 13"/>
          <p:cNvGrpSpPr/>
          <p:nvPr/>
        </p:nvGrpSpPr>
        <p:grpSpPr>
          <a:xfrm>
            <a:off x="5411520" y="2954520"/>
            <a:ext cx="2968920" cy="1002600"/>
            <a:chOff x="5411520" y="2954520"/>
            <a:chExt cx="2968920" cy="1002600"/>
          </a:xfrm>
        </p:grpSpPr>
        <p:sp>
          <p:nvSpPr>
            <p:cNvPr id="350" name="TextBox 14"/>
            <p:cNvSpPr/>
            <p:nvPr/>
          </p:nvSpPr>
          <p:spPr>
            <a:xfrm>
              <a:off x="5411520" y="313056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1" name="TextBox 15"/>
            <p:cNvSpPr/>
            <p:nvPr/>
          </p:nvSpPr>
          <p:spPr>
            <a:xfrm>
              <a:off x="5555520" y="2954520"/>
              <a:ext cx="2824920" cy="100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For your Kahoot! nickname, use your EID. You must do this to earn participation points.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52" name="TextBox 16"/>
          <p:cNvSpPr/>
          <p:nvPr/>
        </p:nvSpPr>
        <p:spPr>
          <a:xfrm>
            <a:off x="5407560" y="3961440"/>
            <a:ext cx="28764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100" spc="3374" strike="noStrike">
                <a:solidFill>
                  <a:srgbClr val="de414b"/>
                </a:solidFill>
                <a:latin typeface="la-solid-900"/>
                <a:ea typeface="MS PGothic"/>
              </a:rPr>
              <a:t>!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53" name="TextBox 17"/>
          <p:cNvSpPr/>
          <p:nvPr/>
        </p:nvSpPr>
        <p:spPr>
          <a:xfrm>
            <a:off x="5565600" y="3900960"/>
            <a:ext cx="296460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MS PGothic"/>
              </a:rPr>
              <a:t>Points are earned for correct answers, not speed.</a:t>
            </a:r>
            <a:endParaRPr b="0" lang="en-US" sz="15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3"/>
          <p:cNvSpPr/>
          <p:nvPr/>
        </p:nvSpPr>
        <p:spPr>
          <a:xfrm>
            <a:off x="626400" y="1242360"/>
            <a:ext cx="3878640" cy="162396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Rectangle 12"/>
          <p:cNvSpPr/>
          <p:nvPr/>
        </p:nvSpPr>
        <p:spPr>
          <a:xfrm>
            <a:off x="626400" y="2954880"/>
            <a:ext cx="3878640" cy="162396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Rectangle 15"/>
          <p:cNvSpPr/>
          <p:nvPr/>
        </p:nvSpPr>
        <p:spPr>
          <a:xfrm>
            <a:off x="4638600" y="1242360"/>
            <a:ext cx="3878640" cy="162396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Rectangle 16"/>
          <p:cNvSpPr/>
          <p:nvPr/>
        </p:nvSpPr>
        <p:spPr>
          <a:xfrm>
            <a:off x="4638600" y="2954880"/>
            <a:ext cx="3878640" cy="162396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99040" y="48168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Raleway SemiBold"/>
              </a:rPr>
              <a:t>Four Types of Goods</a:t>
            </a:r>
            <a:endParaRPr b="0" lang="en-US" sz="24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2" name="TextBox 19"/>
          <p:cNvSpPr/>
          <p:nvPr/>
        </p:nvSpPr>
        <p:spPr>
          <a:xfrm>
            <a:off x="2327040" y="15235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Private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TextBox 21"/>
          <p:cNvSpPr/>
          <p:nvPr/>
        </p:nvSpPr>
        <p:spPr>
          <a:xfrm>
            <a:off x="2327040" y="203112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TextBox 26"/>
          <p:cNvSpPr/>
          <p:nvPr/>
        </p:nvSpPr>
        <p:spPr>
          <a:xfrm>
            <a:off x="2327040" y="32371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Club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5" name="TextBox 32"/>
          <p:cNvSpPr/>
          <p:nvPr/>
        </p:nvSpPr>
        <p:spPr>
          <a:xfrm>
            <a:off x="6339600" y="1526400"/>
            <a:ext cx="2145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Common Resource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TextBox 38"/>
          <p:cNvSpPr/>
          <p:nvPr/>
        </p:nvSpPr>
        <p:spPr>
          <a:xfrm>
            <a:off x="6339600" y="32371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Public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7" name="Picture Placeholder 5"/>
          <p:cNvSpPr/>
          <p:nvPr/>
        </p:nvSpPr>
        <p:spPr>
          <a:xfrm>
            <a:off x="813960" y="1389600"/>
            <a:ext cx="1332000" cy="13424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Picture Placeholder 8"/>
          <p:cNvSpPr/>
          <p:nvPr/>
        </p:nvSpPr>
        <p:spPr>
          <a:xfrm>
            <a:off x="807120" y="3092040"/>
            <a:ext cx="1339200" cy="134928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Picture Placeholder 17"/>
          <p:cNvSpPr/>
          <p:nvPr/>
        </p:nvSpPr>
        <p:spPr>
          <a:xfrm>
            <a:off x="4864320" y="3079080"/>
            <a:ext cx="1361160" cy="13622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Picture Placeholder 11"/>
          <p:cNvSpPr/>
          <p:nvPr/>
        </p:nvSpPr>
        <p:spPr>
          <a:xfrm>
            <a:off x="4864320" y="1389600"/>
            <a:ext cx="1332000" cy="13424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TextBox 30"/>
          <p:cNvSpPr/>
          <p:nvPr/>
        </p:nvSpPr>
        <p:spPr>
          <a:xfrm>
            <a:off x="2327040" y="382176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TextBox 31"/>
          <p:cNvSpPr/>
          <p:nvPr/>
        </p:nvSpPr>
        <p:spPr>
          <a:xfrm>
            <a:off x="6339600" y="206100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3" name="TextBox 36"/>
          <p:cNvSpPr/>
          <p:nvPr/>
        </p:nvSpPr>
        <p:spPr>
          <a:xfrm>
            <a:off x="6339600" y="382356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Rival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1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1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Open Sans Light"/>
              </a:rPr>
              <a:t>Free riding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374720" y="1267920"/>
            <a:ext cx="4534560" cy="336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Raleway"/>
              </a:rPr>
              <a:t>Free-rider: </a:t>
            </a:r>
            <a:r>
              <a:rPr b="0" lang="en-US" sz="2100" spc="-1" strike="noStrike">
                <a:solidFill>
                  <a:srgbClr val="dbd1b6"/>
                </a:solidFill>
                <a:latin typeface="Raleway"/>
              </a:rPr>
              <a:t>someone who derives value from the public good without paying an efficient amount for its supply. </a:t>
            </a: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I benefit from the amount that you are willing to pay to provide</a:t>
            </a: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No incentive to contribute – end up with under provision of the public good, below the efficient level</a:t>
            </a: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  <a:p>
            <a:pPr marL="343080">
              <a:lnSpc>
                <a:spcPct val="90000"/>
              </a:lnSpc>
              <a:spcBef>
                <a:spcPts val="374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306" name="Picture 2" descr="The Free-Rider Problem in Healthcare"/>
          <p:cNvPicPr/>
          <p:nvPr/>
        </p:nvPicPr>
        <p:blipFill>
          <a:blip r:embed="rId1"/>
          <a:stretch/>
        </p:blipFill>
        <p:spPr>
          <a:xfrm>
            <a:off x="0" y="1267920"/>
            <a:ext cx="4228920" cy="227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cture Placeholder 7"/>
          <p:cNvSpPr/>
          <p:nvPr/>
        </p:nvSpPr>
        <p:spPr>
          <a:xfrm>
            <a:off x="613800" y="457200"/>
            <a:ext cx="380844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Picture 8" descr=""/>
          <p:cNvPicPr/>
          <p:nvPr/>
        </p:nvPicPr>
        <p:blipFill>
          <a:blip r:embed="rId2"/>
          <a:stretch/>
        </p:blipFill>
        <p:spPr>
          <a:xfrm>
            <a:off x="5613480" y="711720"/>
            <a:ext cx="2530440" cy="860040"/>
          </a:xfrm>
          <a:prstGeom prst="rect">
            <a:avLst/>
          </a:prstGeom>
          <a:ln w="0">
            <a:noFill/>
          </a:ln>
        </p:spPr>
      </p:pic>
      <p:grpSp>
        <p:nvGrpSpPr>
          <p:cNvPr id="309" name="Group 12"/>
          <p:cNvGrpSpPr/>
          <p:nvPr/>
        </p:nvGrpSpPr>
        <p:grpSpPr>
          <a:xfrm>
            <a:off x="5411520" y="2209320"/>
            <a:ext cx="2849040" cy="774360"/>
            <a:chOff x="5411520" y="2209320"/>
            <a:chExt cx="2849040" cy="774360"/>
          </a:xfrm>
        </p:grpSpPr>
        <p:sp>
          <p:nvSpPr>
            <p:cNvPr id="310" name="TextBox 9"/>
            <p:cNvSpPr/>
            <p:nvPr/>
          </p:nvSpPr>
          <p:spPr>
            <a:xfrm>
              <a:off x="5411520" y="226980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11" name="TextBox 10"/>
            <p:cNvSpPr/>
            <p:nvPr/>
          </p:nvSpPr>
          <p:spPr>
            <a:xfrm>
              <a:off x="5551920" y="2209320"/>
              <a:ext cx="2708640" cy="77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333333"/>
                  </a:solidFill>
                  <a:latin typeface="Asap"/>
                  <a:ea typeface="MS PGothic"/>
                </a:rPr>
                <a:t>Launch the Kahoot! app or go to Kahoot.it to play the challenge.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312" name="Group 13"/>
          <p:cNvGrpSpPr/>
          <p:nvPr/>
        </p:nvGrpSpPr>
        <p:grpSpPr>
          <a:xfrm>
            <a:off x="5411520" y="2954520"/>
            <a:ext cx="2968920" cy="1002600"/>
            <a:chOff x="5411520" y="2954520"/>
            <a:chExt cx="2968920" cy="1002600"/>
          </a:xfrm>
        </p:grpSpPr>
        <p:sp>
          <p:nvSpPr>
            <p:cNvPr id="313" name="TextBox 14"/>
            <p:cNvSpPr/>
            <p:nvPr/>
          </p:nvSpPr>
          <p:spPr>
            <a:xfrm>
              <a:off x="5411520" y="313056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14" name="TextBox 15"/>
            <p:cNvSpPr/>
            <p:nvPr/>
          </p:nvSpPr>
          <p:spPr>
            <a:xfrm>
              <a:off x="5555520" y="2954520"/>
              <a:ext cx="2824920" cy="100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For your Kahoot! nickname, use your EID. You must do this to earn participation points.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15" name="TextBox 16"/>
          <p:cNvSpPr/>
          <p:nvPr/>
        </p:nvSpPr>
        <p:spPr>
          <a:xfrm>
            <a:off x="5407560" y="3961440"/>
            <a:ext cx="28764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100" spc="3374" strike="noStrike">
                <a:solidFill>
                  <a:srgbClr val="de414b"/>
                </a:solidFill>
                <a:latin typeface="la-solid-900"/>
                <a:ea typeface="MS PGothic"/>
              </a:rPr>
              <a:t>!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16" name="TextBox 17"/>
          <p:cNvSpPr/>
          <p:nvPr/>
        </p:nvSpPr>
        <p:spPr>
          <a:xfrm>
            <a:off x="5565600" y="3900960"/>
            <a:ext cx="296460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MS PGothic"/>
              </a:rPr>
              <a:t>Points are earned for correct answers, not speed.</a:t>
            </a:r>
            <a:endParaRPr b="0" lang="en-US" sz="15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350720" y="-228600"/>
            <a:ext cx="644220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90000"/>
              </a:lnSpc>
              <a:buNone/>
            </a:pPr>
            <a:br>
              <a:rPr sz="3300"/>
            </a:br>
            <a:r>
              <a:rPr b="1" lang="en-US" sz="3300" spc="-1" strike="noStrike">
                <a:solidFill>
                  <a:srgbClr val="ffffff"/>
                </a:solidFill>
                <a:latin typeface="Open Sans"/>
                <a:ea typeface="Open Sans"/>
              </a:rPr>
              <a:t>What is wrong with this picture?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13"/>
          <p:cNvSpPr/>
          <p:nvPr/>
        </p:nvSpPr>
        <p:spPr>
          <a:xfrm>
            <a:off x="600120" y="600120"/>
            <a:ext cx="3971520" cy="1971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Rectangle 15"/>
          <p:cNvSpPr/>
          <p:nvPr/>
        </p:nvSpPr>
        <p:spPr>
          <a:xfrm>
            <a:off x="4572000" y="2571840"/>
            <a:ext cx="3971520" cy="1971360"/>
          </a:xfrm>
          <a:prstGeom prst="rect">
            <a:avLst/>
          </a:prstGeom>
          <a:solidFill>
            <a:srgbClr val="b54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TextBox 7"/>
          <p:cNvSpPr/>
          <p:nvPr/>
        </p:nvSpPr>
        <p:spPr>
          <a:xfrm>
            <a:off x="5353200" y="1135800"/>
            <a:ext cx="2409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The most important invention you’ve never heard about!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TextBox 29"/>
          <p:cNvSpPr/>
          <p:nvPr/>
        </p:nvSpPr>
        <p:spPr>
          <a:xfrm>
            <a:off x="4947840" y="3365280"/>
            <a:ext cx="321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Do you pee in the pool?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TextBox 30"/>
          <p:cNvSpPr/>
          <p:nvPr/>
        </p:nvSpPr>
        <p:spPr>
          <a:xfrm>
            <a:off x="875880" y="988200"/>
            <a:ext cx="34200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Medium"/>
                <a:ea typeface="MS PGothic"/>
              </a:rPr>
              <a:t>The</a:t>
            </a: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 tragedy of the commons </a:t>
            </a:r>
            <a:r>
              <a:rPr b="0" lang="en-US" sz="1800" spc="-1" strike="noStrike">
                <a:solidFill>
                  <a:srgbClr val="ffffff"/>
                </a:solidFill>
                <a:latin typeface="Raleway Medium"/>
                <a:ea typeface="MS PGothic"/>
              </a:rPr>
              <a:t>is the tendency for a resource that has no price to be used until its marginal benefit = 0.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23" name="Picture Placeholder 4"/>
          <p:cNvSpPr/>
          <p:nvPr/>
        </p:nvSpPr>
        <p:spPr>
          <a:xfrm>
            <a:off x="4572000" y="600120"/>
            <a:ext cx="3971520" cy="1971360"/>
          </a:xfrm>
          <a:custGeom>
            <a:avLst/>
            <a:gdLst/>
            <a:ahLst/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Picture 10" descr="A picture containing diagram&#10;&#10;Description automatically generated"/>
          <p:cNvPicPr/>
          <p:nvPr/>
        </p:nvPicPr>
        <p:blipFill>
          <a:blip r:embed="rId2"/>
          <a:srcRect l="0" t="10284" r="0" b="30895"/>
          <a:stretch/>
        </p:blipFill>
        <p:spPr>
          <a:xfrm>
            <a:off x="600120" y="2571840"/>
            <a:ext cx="3971520" cy="19641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icture Placeholder 3"/>
          <p:cNvSpPr/>
          <p:nvPr/>
        </p:nvSpPr>
        <p:spPr>
          <a:xfrm>
            <a:off x="0" y="125640"/>
            <a:ext cx="9143640" cy="5017680"/>
          </a:xfrm>
          <a:custGeom>
            <a:avLst/>
            <a:gdLst/>
            <a:ahLst/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Freeform 6"/>
          <p:cNvSpPr/>
          <p:nvPr/>
        </p:nvSpPr>
        <p:spPr>
          <a:xfrm rot="10800000">
            <a:off x="8640" y="0"/>
            <a:ext cx="9135360" cy="1667160"/>
          </a:xfrm>
          <a:custGeom>
            <a:avLst/>
            <a:gdLst/>
            <a:ahLst/>
            <a:rect l="l" t="t" r="r" b="b"/>
            <a:pathLst>
              <a:path w="2062" h="748">
                <a:moveTo>
                  <a:pt x="2062" y="90"/>
                </a:moveTo>
                <a:cubicBezTo>
                  <a:pt x="2062" y="748"/>
                  <a:pt x="2062" y="748"/>
                  <a:pt x="2062" y="748"/>
                </a:cubicBezTo>
                <a:cubicBezTo>
                  <a:pt x="0" y="748"/>
                  <a:pt x="0" y="748"/>
                  <a:pt x="0" y="748"/>
                </a:cubicBezTo>
                <a:cubicBezTo>
                  <a:pt x="0" y="0"/>
                  <a:pt x="0" y="0"/>
                  <a:pt x="0" y="0"/>
                </a:cubicBezTo>
                <a:cubicBezTo>
                  <a:pt x="468" y="2"/>
                  <a:pt x="915" y="405"/>
                  <a:pt x="1369" y="405"/>
                </a:cubicBezTo>
                <a:cubicBezTo>
                  <a:pt x="1727" y="405"/>
                  <a:pt x="1873" y="227"/>
                  <a:pt x="2062" y="9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TextBox 13"/>
          <p:cNvSpPr/>
          <p:nvPr/>
        </p:nvSpPr>
        <p:spPr>
          <a:xfrm>
            <a:off x="6388200" y="349920"/>
            <a:ext cx="255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The Great Pacific Garbage Patch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Oval 5"/>
          <p:cNvSpPr/>
          <p:nvPr/>
        </p:nvSpPr>
        <p:spPr>
          <a:xfrm>
            <a:off x="718920" y="1969920"/>
            <a:ext cx="4397760" cy="4397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2" presetSubtype="1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39760" y="133920"/>
            <a:ext cx="2927160" cy="1162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Let’s Fish</a:t>
            </a:r>
            <a:br>
              <a:rPr sz="2400"/>
            </a:br>
            <a:r>
              <a:rPr b="1" lang="en-US" sz="2400" spc="-1" strike="noStrike">
                <a:solidFill>
                  <a:srgbClr val="8fc8f8"/>
                </a:solidFill>
                <a:latin typeface="Open Sans"/>
                <a:ea typeface="Open Sans"/>
              </a:rPr>
              <a:t>Demonstration</a:t>
            </a:r>
            <a:br>
              <a:rPr sz="2400"/>
            </a:br>
            <a:endParaRPr b="0" lang="en-US" sz="2400" spc="-1" strike="noStrike">
              <a:solidFill>
                <a:srgbClr val="1c2229"/>
              </a:solidFill>
              <a:latin typeface="Arial Narrow"/>
            </a:endParaRPr>
          </a:p>
        </p:txBody>
      </p:sp>
      <p:pic>
        <p:nvPicPr>
          <p:cNvPr id="330" name="Picture 2" descr="Fishing Images - Free Download on Freepik"/>
          <p:cNvPicPr/>
          <p:nvPr/>
        </p:nvPicPr>
        <p:blipFill>
          <a:blip r:embed="rId1"/>
          <a:stretch/>
        </p:blipFill>
        <p:spPr>
          <a:xfrm>
            <a:off x="0" y="1063800"/>
            <a:ext cx="5038200" cy="3364200"/>
          </a:xfrm>
          <a:prstGeom prst="rect">
            <a:avLst/>
          </a:prstGeom>
          <a:ln w="0">
            <a:noFill/>
          </a:ln>
        </p:spPr>
      </p:pic>
      <p:sp>
        <p:nvSpPr>
          <p:cNvPr id="331" name="Title 1"/>
          <p:cNvSpPr/>
          <p:nvPr/>
        </p:nvSpPr>
        <p:spPr>
          <a:xfrm>
            <a:off x="5110920" y="1836000"/>
            <a:ext cx="2927160" cy="11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itle 1"/>
          <p:cNvSpPr/>
          <p:nvPr/>
        </p:nvSpPr>
        <p:spPr>
          <a:xfrm>
            <a:off x="5110920" y="1254600"/>
            <a:ext cx="4032720" cy="29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308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Each of you fish – you get to eat what you catch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The pink represent fish that can spawn – I will x2 the pink fish that are left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Next season, we fish again.</a:t>
            </a: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Raleway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icture Placeholder 9"/>
          <p:cNvSpPr/>
          <p:nvPr/>
        </p:nvSpPr>
        <p:spPr>
          <a:xfrm>
            <a:off x="1463040" y="1080000"/>
            <a:ext cx="7680600" cy="2983320"/>
          </a:xfrm>
          <a:custGeom>
            <a:avLst/>
            <a:gdLst/>
            <a:ahLst/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Rectangle 4"/>
          <p:cNvSpPr/>
          <p:nvPr/>
        </p:nvSpPr>
        <p:spPr>
          <a:xfrm>
            <a:off x="1719000" y="1080000"/>
            <a:ext cx="3584160" cy="29833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TextBox 5"/>
          <p:cNvSpPr/>
          <p:nvPr/>
        </p:nvSpPr>
        <p:spPr>
          <a:xfrm>
            <a:off x="1768680" y="3168360"/>
            <a:ext cx="353448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d-ID" sz="1500" spc="-1" strike="noStrike">
                <a:solidFill>
                  <a:srgbClr val="ffffff"/>
                </a:solidFill>
                <a:latin typeface="Raleway"/>
                <a:ea typeface="MS PGothic"/>
              </a:rPr>
              <a:t>for her analysis of economic governance, especially the commons.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6" name="TextBox 7"/>
          <p:cNvSpPr/>
          <p:nvPr/>
        </p:nvSpPr>
        <p:spPr>
          <a:xfrm>
            <a:off x="1768680" y="1393920"/>
            <a:ext cx="319320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30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Elinor Ostrom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400" spc="-1" strike="noStrike">
                <a:solidFill>
                  <a:srgbClr val="ffffff"/>
                </a:solidFill>
                <a:latin typeface="Raleway"/>
                <a:ea typeface="MS PGothic"/>
              </a:rPr>
              <a:t>2009 Nobel Laureate in Economics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7" name="Rectangle 8"/>
          <p:cNvSpPr/>
          <p:nvPr/>
        </p:nvSpPr>
        <p:spPr>
          <a:xfrm>
            <a:off x="881640" y="1080000"/>
            <a:ext cx="239400" cy="2983320"/>
          </a:xfrm>
          <a:prstGeom prst="rect">
            <a:avLst/>
          </a:prstGeom>
          <a:solidFill>
            <a:srgbClr val="fe8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u"/>
  </p:transition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withEffect" fill="hold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1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1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12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12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304KCh6b and 7a</Template>
  <TotalTime>3824</TotalTime>
  <Application>LibreOffice/7.3.7.2$Linux_X86_64 LibreOffice_project/30$Build-2</Application>
  <AppVersion>15.0000</AppVersion>
  <Pages>99</Pages>
  <Words>352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2021-11-19T03:14:33Z</dcterms:created>
  <dc:creator>Dirk Mateer</dc:creator>
  <dc:description/>
  <dc:language>en-US</dc:language>
  <cp:lastModifiedBy/>
  <cp:lastPrinted>2012-09-18T12:21:34Z</cp:lastPrinted>
  <dcterms:modified xsi:type="dcterms:W3CDTF">2023-09-28T20:34:00Z</dcterms:modified>
  <cp:revision>61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